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Lato"/>
      <p:regular r:id="rId40"/>
      <p:bold r:id="rId41"/>
      <p:italic r:id="rId42"/>
      <p:boldItalic r:id="rId43"/>
    </p:embeddedFont>
    <p:embeddedFont>
      <p:font typeface="DM Sans SemiBold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DMSansSemiBold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DMSansSemiBold-italic.fntdata"/><Relationship Id="rId45" Type="http://schemas.openxmlformats.org/officeDocument/2006/relationships/font" Target="fonts/DM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regular.fntdata"/><Relationship Id="rId47" Type="http://schemas.openxmlformats.org/officeDocument/2006/relationships/font" Target="fonts/DMSansSemiBold-boldItalic.fntdata"/><Relationship Id="rId49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4843a3a2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4843a3a2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6535074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6535074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chuxin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6535074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6535074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chuxin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4843a3a2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4843a3a2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Niharika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697211dc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697211dc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Niharika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4843a3a2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4843a3a2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Niharika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4703d4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4703d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4843a3a21_2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4843a3a21_2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6535074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6535074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Astha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843a3a21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843a3a21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d468f812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d468f812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4843a3a21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4843a3a21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6535074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6535074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Michelle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4843a3a21_2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4843a3a21_2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4843a3a21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4843a3a21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4843a3a21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4843a3a21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6535074f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6535074f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b880115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b880115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d468f812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d468f812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b880115b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b880115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b880115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b880115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b880115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b880115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4843a3a21_2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4843a3a21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b880115b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b880115b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b880115b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b880115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b880115b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b880115b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d468f812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d468f812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d94698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d94698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4843a3a21_2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4843a3a21_2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4843a3a21_2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4843a3a21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6535074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6535074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chuxin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697211dc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697211dc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chuxin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4843a3a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4843a3a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chuxin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4843a3a21_2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4843a3a21_2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chuxin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 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/>
          <p:nvPr>
            <p:ph idx="2" type="pic"/>
          </p:nvPr>
        </p:nvSpPr>
        <p:spPr>
          <a:xfrm>
            <a:off x="223775" y="3174025"/>
            <a:ext cx="645000" cy="64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3"/>
          <p:cNvSpPr/>
          <p:nvPr>
            <p:ph idx="3" type="pic"/>
          </p:nvPr>
        </p:nvSpPr>
        <p:spPr>
          <a:xfrm>
            <a:off x="684600" y="1256050"/>
            <a:ext cx="2855100" cy="2855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hyperlink" Target="https://www.ampcome.com/post/ai-agents-definition-types-benefits-use-cas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hyperlink" Target="https://medium.com/@tahirbalarabe2/%EF%B8%8Flangchain-vs-langgraph-a-comparative-analysis-ce7749a80d9c" TargetMode="External"/><Relationship Id="rId5" Type="http://schemas.openxmlformats.org/officeDocument/2006/relationships/hyperlink" Target="https://www.ionio.ai/blog/a-comprehensive-guide-about-langgraph-code-included" TargetMode="External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38.png"/><Relationship Id="rId6" Type="http://schemas.openxmlformats.org/officeDocument/2006/relationships/image" Target="../media/image34.jpg"/><Relationship Id="rId7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PyData Virginia 1920x1080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923600" y="1541250"/>
            <a:ext cx="4073100" cy="20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Build Your Data Science AI Agent</a:t>
            </a:r>
            <a:endParaRPr sz="48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236600" y="3743000"/>
            <a:ext cx="49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Chuxin Liu, Astha Puri, Niharika Krishnan, Michelle Rojas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use Tools - We make LLM “do” things for us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320" y="1152475"/>
            <a:ext cx="606536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/>
          <p:nvPr/>
        </p:nvSpPr>
        <p:spPr>
          <a:xfrm rot="10388293">
            <a:off x="3036441" y="4080132"/>
            <a:ext cx="826117" cy="654834"/>
          </a:xfrm>
          <a:prstGeom prst="bentArrow">
            <a:avLst>
              <a:gd fmla="val 13194" name="adj1"/>
              <a:gd fmla="val 25625" name="adj2"/>
              <a:gd fmla="val 25000" name="adj3"/>
              <a:gd fmla="val 67278" name="adj4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CCCC"/>
              </a:highlight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321750" y="4362900"/>
            <a:ext cx="2923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RAG (</a:t>
            </a:r>
            <a:r>
              <a:rPr lang="en" sz="1800">
                <a:solidFill>
                  <a:schemeClr val="dk2"/>
                </a:solidFill>
              </a:rPr>
              <a:t>Retrieval</a:t>
            </a:r>
            <a:r>
              <a:rPr lang="en" sz="1800">
                <a:solidFill>
                  <a:schemeClr val="dk2"/>
                </a:solidFill>
              </a:rPr>
              <a:t> augmented generation)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AI agents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Customer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Marketing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Financial research and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Social media campaigns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Agentic coding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…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started?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00" y="1120100"/>
            <a:ext cx="4034124" cy="34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4838825" y="932438"/>
            <a:ext cx="37995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Simple Reflex Agent: 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Rule based, no memory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Set temp to 100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Model based reflex:	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Current perception &amp; memory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Robot </a:t>
            </a:r>
            <a:r>
              <a:rPr lang="en" sz="1200">
                <a:solidFill>
                  <a:schemeClr val="dk2"/>
                </a:solidFill>
              </a:rPr>
              <a:t>vacuum</a:t>
            </a:r>
            <a:r>
              <a:rPr lang="en" sz="1200">
                <a:solidFill>
                  <a:schemeClr val="dk2"/>
                </a:solidFill>
              </a:rPr>
              <a:t> cleaner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Goal based agents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Search &amp; planning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Robot delivering packages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Utility based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Multiple options, end-use-case at core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Self driving cars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Learning agents: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Interacts with user, learns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Siri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Hierarchical/Supervisor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High level - couple of sub agents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233200" y="4820925"/>
            <a:ext cx="4677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Image 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https://www.ampcome.com/post/ai-agents-definition-types-benefits-use-cases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b="20352" l="50490" r="956" t="18309"/>
          <a:stretch/>
        </p:blipFill>
        <p:spPr>
          <a:xfrm>
            <a:off x="1129871" y="572700"/>
            <a:ext cx="4401981" cy="4382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at 's face and ears (Provided by Tenor)" id="235" name="Google Shape;235;p26"/>
          <p:cNvPicPr preferRelativeResize="0"/>
          <p:nvPr/>
        </p:nvPicPr>
        <p:blipFill rotWithShape="1">
          <a:blip r:embed="rId4">
            <a:alphaModFix/>
          </a:blip>
          <a:srcRect b="3101" l="0" r="0" t="9783"/>
          <a:stretch/>
        </p:blipFill>
        <p:spPr>
          <a:xfrm>
            <a:off x="7294100" y="3313275"/>
            <a:ext cx="1603500" cy="173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8100577" y="3091477"/>
            <a:ext cx="873180" cy="3314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That’s too much!</a:t>
            </a:r>
            <a:endParaRPr sz="600"/>
          </a:p>
        </p:txBody>
      </p:sp>
      <p:sp>
        <p:nvSpPr>
          <p:cNvPr id="237" name="Google Shape;237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Frameworks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60800" y="6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&amp; LangGraph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221400" y="815425"/>
            <a:ext cx="5262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424"/>
                </a:solidFill>
                <a:highlight>
                  <a:srgbClr val="FFFFFF"/>
                </a:highlight>
              </a:rPr>
              <a:t>LangChain</a:t>
            </a: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Chaining LLM Operations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High-level framework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Sequence of functions — structured as a chain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Each step depends on the output of the previous one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Modularity: Mix and match LLMs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424"/>
                </a:solidFill>
                <a:highlight>
                  <a:srgbClr val="FFFFFF"/>
                </a:highlight>
              </a:rPr>
              <a:t>LangGraph</a:t>
            </a:r>
            <a:endParaRPr b="1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Built on top of LangChain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Stateful, Non-linear workflows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Directed Graphs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Multi-step or multi-agent workflows with feedback loops.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n">
                <a:solidFill>
                  <a:srgbClr val="242424"/>
                </a:solidFill>
                <a:highlight>
                  <a:srgbClr val="FFFFFF"/>
                </a:highlight>
              </a:rPr>
              <a:t>Handle conditional logic, stateful interactions</a:t>
            </a:r>
            <a:endParaRPr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301" y="575300"/>
            <a:ext cx="3314049" cy="18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1539900" y="4762625"/>
            <a:ext cx="606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Image 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https://medium.com/@tahirbalarabe2/%EF%B8%8Flangchain-vs-langgraph-a-comparative-analysis-ce7749a80d9c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https://www.ionio.ai/blog/a-comprehensive-guide-about-langgraph-code-included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066350" y="4020325"/>
            <a:ext cx="6729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 (Reasoning and Action): I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nstruct agents to "think" and plan after each action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THINK. ACT. OBSERVE</a:t>
            </a:r>
            <a:endParaRPr b="1"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353" y="2603150"/>
            <a:ext cx="3966200" cy="14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vs Multi-Agent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5627250" y="1546963"/>
            <a:ext cx="451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Control flow of applications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Problems</a:t>
            </a:r>
            <a:r>
              <a:rPr b="1" lang="en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Too many tools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Complex context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Multiple specialization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5" y="1546975"/>
            <a:ext cx="5265000" cy="259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Multi-Agent</a:t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20225"/>
            <a:ext cx="4780525" cy="38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5627325" y="1512900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Multi agent: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Prompt + LLM → React agent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Agent = graph node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Decision to finish or route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Pass state vs tool call arguments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system for data science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25" y="1152475"/>
            <a:ext cx="7224349" cy="352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50" y="1067450"/>
            <a:ext cx="2423775" cy="12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 title="Screenshot 2025-04-12 at 8.55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976" y="2825213"/>
            <a:ext cx="167910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1057375" y="2084425"/>
            <a:ext cx="30531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To create an OpenAI API Key： </a:t>
            </a:r>
            <a:r>
              <a:rPr lang="en" sz="1600">
                <a:solidFill>
                  <a:schemeClr val="dk1"/>
                </a:solidFill>
              </a:rPr>
              <a:t>https://tinyurl.com/5n6mk2p2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5">
            <a:alphaModFix/>
          </a:blip>
          <a:srcRect b="32150" l="0" r="0" t="32150"/>
          <a:stretch/>
        </p:blipFill>
        <p:spPr>
          <a:xfrm>
            <a:off x="5322175" y="1217637"/>
            <a:ext cx="2177501" cy="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5178400" y="2064525"/>
            <a:ext cx="29310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To get data and notebook: </a:t>
            </a:r>
            <a:r>
              <a:rPr lang="en" sz="1600">
                <a:solidFill>
                  <a:schemeClr val="dk1"/>
                </a:solidFill>
              </a:rPr>
              <a:t>https://tinyurl.com/3v7t26k7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78" name="Google Shape;278;p31" title="Screenshot 2025-04-17 at 7.56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025" y="2815354"/>
            <a:ext cx="1679100" cy="167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2" title="job-well-done-mem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025" y="1253203"/>
            <a:ext cx="3638226" cy="2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-837878" y="-514256"/>
            <a:ext cx="3396047" cy="3366810"/>
            <a:chOff x="-837878" y="-514256"/>
            <a:chExt cx="3396047" cy="3366810"/>
          </a:xfrm>
        </p:grpSpPr>
        <p:grpSp>
          <p:nvGrpSpPr>
            <p:cNvPr id="70" name="Google Shape;70;p15"/>
            <p:cNvGrpSpPr/>
            <p:nvPr/>
          </p:nvGrpSpPr>
          <p:grpSpPr>
            <a:xfrm>
              <a:off x="-837878" y="-514256"/>
              <a:ext cx="3396047" cy="3366810"/>
              <a:chOff x="5923027" y="1926500"/>
              <a:chExt cx="2598551" cy="2576181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76" name="Google Shape;76;p15"/>
            <p:cNvSpPr/>
            <p:nvPr/>
          </p:nvSpPr>
          <p:spPr>
            <a:xfrm>
              <a:off x="684606" y="990802"/>
              <a:ext cx="356400" cy="35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43700" t="0"/>
          <a:stretch/>
        </p:blipFill>
        <p:spPr>
          <a:xfrm>
            <a:off x="684606" y="1217175"/>
            <a:ext cx="2855100" cy="285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Chuxin Liu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 in Economics,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Associate @JPMorgan,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lead at AICamp &amp; WiDS,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for running &amp; cycling! 🏃‍♀️🚴</a:t>
            </a:r>
            <a:endParaRPr/>
          </a:p>
        </p:txBody>
      </p:sp>
      <p:grpSp>
        <p:nvGrpSpPr>
          <p:cNvPr id="80" name="Google Shape;80;p15"/>
          <p:cNvGrpSpPr/>
          <p:nvPr/>
        </p:nvGrpSpPr>
        <p:grpSpPr>
          <a:xfrm>
            <a:off x="638523" y="3484252"/>
            <a:ext cx="932700" cy="932700"/>
            <a:chOff x="638523" y="3484252"/>
            <a:chExt cx="932700" cy="932700"/>
          </a:xfrm>
        </p:grpSpPr>
        <p:sp>
          <p:nvSpPr>
            <p:cNvPr id="81" name="Google Shape;81;p15"/>
            <p:cNvSpPr/>
            <p:nvPr/>
          </p:nvSpPr>
          <p:spPr>
            <a:xfrm>
              <a:off x="638523" y="3484252"/>
              <a:ext cx="932700" cy="93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86346" y="3596768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 rot="10800000">
              <a:off x="786465" y="3950685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Marble background." id="84" name="Google Shape;84;p1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47" r="16654" t="0"/>
          <a:stretch/>
        </p:blipFill>
        <p:spPr>
          <a:xfrm>
            <a:off x="223775" y="3174025"/>
            <a:ext cx="645000" cy="645000"/>
          </a:xfrm>
          <a:prstGeom prst="ellipse">
            <a:avLst/>
          </a:prstGeom>
        </p:spPr>
      </p:pic>
      <p:sp>
        <p:nvSpPr>
          <p:cNvPr id="85" name="Google Shape;85;p15"/>
          <p:cNvSpPr/>
          <p:nvPr/>
        </p:nvSpPr>
        <p:spPr>
          <a:xfrm>
            <a:off x="2023382" y="576427"/>
            <a:ext cx="501000" cy="50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" name="Google Shape;86;p15"/>
          <p:cNvGrpSpPr/>
          <p:nvPr/>
        </p:nvGrpSpPr>
        <p:grpSpPr>
          <a:xfrm>
            <a:off x="2558185" y="402661"/>
            <a:ext cx="1532996" cy="1532996"/>
            <a:chOff x="207002" y="3411140"/>
            <a:chExt cx="1509300" cy="1509300"/>
          </a:xfrm>
        </p:grpSpPr>
        <p:sp>
          <p:nvSpPr>
            <p:cNvPr id="87" name="Google Shape;87;p15"/>
            <p:cNvSpPr/>
            <p:nvPr/>
          </p:nvSpPr>
          <p:spPr>
            <a:xfrm rot="10800000">
              <a:off x="207002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88" name="Google Shape;88;p15"/>
            <p:cNvGrpSpPr/>
            <p:nvPr/>
          </p:nvGrpSpPr>
          <p:grpSpPr>
            <a:xfrm>
              <a:off x="446984" y="3657790"/>
              <a:ext cx="1042347" cy="1042090"/>
              <a:chOff x="5493517" y="2781872"/>
              <a:chExt cx="887935" cy="887716"/>
            </a:xfrm>
          </p:grpSpPr>
          <p:sp>
            <p:nvSpPr>
              <p:cNvPr id="89" name="Google Shape;89;p15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Langsmith - a </a:t>
            </a:r>
            <a:r>
              <a:rPr lang="en"/>
              <a:t>platform for evaluation  </a:t>
            </a:r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Created by LangChain to help debug, test, evaluate, and monitor LLM applications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Provides tracing capabilities to visualize the execution of chains and agents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Offers dataset creation and management for systematic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Includes evaluation tools to measure performance against metrics like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Enables monitoring of production deployments to track performance over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Integrates with popular LLM frameworks beyond just LangChain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311700" y="1152475"/>
            <a:ext cx="37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b="1" lang="en"/>
              <a:t>ayers of an agentic system</a:t>
            </a:r>
            <a:endParaRPr b="1" sz="2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Entire multi-agent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single agent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Hand-offs </a:t>
            </a:r>
            <a:r>
              <a:rPr lang="en"/>
              <a:t>between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Tool calls by agent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LLM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4824600" y="1017725"/>
            <a:ext cx="37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Metrics</a:t>
            </a:r>
            <a:endParaRPr b="1" sz="2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Task completion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Recall/precision/accuracy/F1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Resources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Satisfaction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Bias and fairness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123525" y="6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r>
              <a:rPr lang="en"/>
              <a:t> </a:t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3376675" y="2571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Streamlit Demo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Coming?</a:t>
            </a:r>
            <a:endParaRPr/>
          </a:p>
        </p:txBody>
      </p:sp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agents landscape is fastly evolving in the speed of every day! </a:t>
            </a:r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00" y="2017225"/>
            <a:ext cx="2247736" cy="1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767175"/>
            <a:ext cx="3286175" cy="1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658" y="3147925"/>
            <a:ext cx="3162668" cy="17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921" y="365492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1575" y="427577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8">
            <a:alphaModFix/>
          </a:blip>
          <a:srcRect b="8505" l="0" r="0" t="8679"/>
          <a:stretch/>
        </p:blipFill>
        <p:spPr>
          <a:xfrm>
            <a:off x="3040950" y="3704125"/>
            <a:ext cx="88307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9">
            <a:alphaModFix/>
          </a:blip>
          <a:srcRect b="12579" l="21576" r="15574" t="12006"/>
          <a:stretch/>
        </p:blipFill>
        <p:spPr>
          <a:xfrm>
            <a:off x="3577450" y="4338325"/>
            <a:ext cx="381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1271500" y="610100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3134875" y="685550"/>
            <a:ext cx="797400" cy="366300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/>
        </p:nvSpPr>
        <p:spPr>
          <a:xfrm>
            <a:off x="1271500" y="610100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wrap them up</a:t>
            </a: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3134875" y="685550"/>
            <a:ext cx="797400" cy="366300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1400875" y="947725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1" name="Google Shape;341;p40"/>
          <p:cNvSpPr/>
          <p:nvPr/>
        </p:nvSpPr>
        <p:spPr>
          <a:xfrm rot="979285">
            <a:off x="3211101" y="1138129"/>
            <a:ext cx="797436" cy="366348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955425" y="621375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p41"/>
          <p:cNvSpPr/>
          <p:nvPr/>
        </p:nvSpPr>
        <p:spPr>
          <a:xfrm rot="5400000">
            <a:off x="1494175" y="1418275"/>
            <a:ext cx="797400" cy="366300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4921325" y="658825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42"/>
          <p:cNvSpPr/>
          <p:nvPr/>
        </p:nvSpPr>
        <p:spPr>
          <a:xfrm rot="6572357">
            <a:off x="5064892" y="1429793"/>
            <a:ext cx="797422" cy="366352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837878" y="-514256"/>
            <a:ext cx="3396047" cy="3366810"/>
            <a:chOff x="-837878" y="-514256"/>
            <a:chExt cx="3396047" cy="3366810"/>
          </a:xfrm>
        </p:grpSpPr>
        <p:grpSp>
          <p:nvGrpSpPr>
            <p:cNvPr id="98" name="Google Shape;98;p16"/>
            <p:cNvGrpSpPr/>
            <p:nvPr/>
          </p:nvGrpSpPr>
          <p:grpSpPr>
            <a:xfrm>
              <a:off x="-837878" y="-514256"/>
              <a:ext cx="3396047" cy="3366810"/>
              <a:chOff x="5923027" y="1926500"/>
              <a:chExt cx="2598551" cy="2576181"/>
            </a:xfrm>
          </p:grpSpPr>
          <p:sp>
            <p:nvSpPr>
              <p:cNvPr id="99" name="Google Shape;99;p16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04" name="Google Shape;104;p16"/>
            <p:cNvSpPr/>
            <p:nvPr/>
          </p:nvSpPr>
          <p:spPr>
            <a:xfrm>
              <a:off x="684606" y="990802"/>
              <a:ext cx="356400" cy="35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Astha Puri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Senior Data Scientist @CVS Health</a:t>
            </a:r>
            <a:br>
              <a:rPr lang="en"/>
            </a:br>
            <a:r>
              <a:rPr lang="en"/>
              <a:t>Founding Vice President - W2D2</a:t>
            </a:r>
            <a:br>
              <a:rPr lang="en"/>
            </a:br>
            <a:r>
              <a:rPr lang="en"/>
              <a:t>Fostered 20+ cats and kittens </a:t>
            </a:r>
            <a:br>
              <a:rPr lang="en"/>
            </a:br>
            <a:endParaRPr/>
          </a:p>
        </p:txBody>
      </p:sp>
      <p:pic>
        <p:nvPicPr>
          <p:cNvPr id="107" name="Google Shape;107;p16" title="Screen Shot 2025-04-07 at 6.56.13 PM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9723" l="0" r="0" t="9715"/>
          <a:stretch/>
        </p:blipFill>
        <p:spPr>
          <a:xfrm>
            <a:off x="684600" y="1256050"/>
            <a:ext cx="2855100" cy="2855100"/>
          </a:xfrm>
          <a:prstGeom prst="ellipse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" name="Google Shape;108;p16"/>
          <p:cNvGrpSpPr/>
          <p:nvPr/>
        </p:nvGrpSpPr>
        <p:grpSpPr>
          <a:xfrm>
            <a:off x="638523" y="3484252"/>
            <a:ext cx="932700" cy="932700"/>
            <a:chOff x="638523" y="3484252"/>
            <a:chExt cx="932700" cy="932700"/>
          </a:xfrm>
        </p:grpSpPr>
        <p:sp>
          <p:nvSpPr>
            <p:cNvPr id="109" name="Google Shape;109;p16"/>
            <p:cNvSpPr/>
            <p:nvPr/>
          </p:nvSpPr>
          <p:spPr>
            <a:xfrm>
              <a:off x="638523" y="3484252"/>
              <a:ext cx="932700" cy="93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786346" y="3596768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10800000">
              <a:off x="786465" y="3950685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Marble background." id="112" name="Google Shape;112;p1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47" r="16654" t="0"/>
          <a:stretch/>
        </p:blipFill>
        <p:spPr>
          <a:xfrm>
            <a:off x="223775" y="3174025"/>
            <a:ext cx="645000" cy="645000"/>
          </a:xfrm>
          <a:prstGeom prst="ellipse">
            <a:avLst/>
          </a:prstGeom>
        </p:spPr>
      </p:pic>
      <p:sp>
        <p:nvSpPr>
          <p:cNvPr id="113" name="Google Shape;113;p16"/>
          <p:cNvSpPr/>
          <p:nvPr/>
        </p:nvSpPr>
        <p:spPr>
          <a:xfrm>
            <a:off x="2023382" y="576427"/>
            <a:ext cx="501000" cy="50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2558185" y="402661"/>
            <a:ext cx="1532996" cy="1532996"/>
            <a:chOff x="207002" y="3411140"/>
            <a:chExt cx="1509300" cy="1509300"/>
          </a:xfrm>
        </p:grpSpPr>
        <p:sp>
          <p:nvSpPr>
            <p:cNvPr id="115" name="Google Shape;115;p16"/>
            <p:cNvSpPr/>
            <p:nvPr/>
          </p:nvSpPr>
          <p:spPr>
            <a:xfrm rot="10800000">
              <a:off x="207002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16" name="Google Shape;116;p16"/>
            <p:cNvGrpSpPr/>
            <p:nvPr/>
          </p:nvGrpSpPr>
          <p:grpSpPr>
            <a:xfrm>
              <a:off x="446984" y="3657790"/>
              <a:ext cx="1042347" cy="1042090"/>
              <a:chOff x="5493517" y="2781872"/>
              <a:chExt cx="887935" cy="887716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descr="a brown and white kitten is walking on a white background (Provided by Tenor)"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275" y="2852550"/>
            <a:ext cx="762552" cy="1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6192325" y="520825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2" name="Google Shape;362;p43"/>
          <p:cNvSpPr/>
          <p:nvPr/>
        </p:nvSpPr>
        <p:spPr>
          <a:xfrm rot="5400000">
            <a:off x="6731075" y="1317725"/>
            <a:ext cx="797400" cy="366300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2744100" y="3444575"/>
            <a:ext cx="1372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" name="Google Shape;369;p44"/>
          <p:cNvSpPr/>
          <p:nvPr/>
        </p:nvSpPr>
        <p:spPr>
          <a:xfrm rot="-5400000">
            <a:off x="3031500" y="2787300"/>
            <a:ext cx="797400" cy="366300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0" y="685550"/>
            <a:ext cx="7224349" cy="35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3110550" y="4392775"/>
            <a:ext cx="1810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here!</a:t>
            </a:r>
            <a:endParaRPr b="1"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6" name="Google Shape;376;p45"/>
          <p:cNvSpPr/>
          <p:nvPr/>
        </p:nvSpPr>
        <p:spPr>
          <a:xfrm rot="-8607471">
            <a:off x="2556517" y="4041971"/>
            <a:ext cx="807673" cy="370386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7" name="Google Shape;377;p45"/>
          <p:cNvSpPr/>
          <p:nvPr/>
        </p:nvSpPr>
        <p:spPr>
          <a:xfrm rot="-1042060">
            <a:off x="4870756" y="4163202"/>
            <a:ext cx="2480383" cy="360561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8" name="Google Shape;378;p45"/>
          <p:cNvSpPr/>
          <p:nvPr/>
        </p:nvSpPr>
        <p:spPr>
          <a:xfrm rot="-3011262">
            <a:off x="4679397" y="4050271"/>
            <a:ext cx="654563" cy="377466"/>
          </a:xfrm>
          <a:prstGeom prst="rightArrow">
            <a:avLst>
              <a:gd fmla="val 30460" name="adj1"/>
              <a:gd fmla="val 8696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18405" l="50000" r="0" t="18151"/>
          <a:stretch/>
        </p:blipFill>
        <p:spPr>
          <a:xfrm>
            <a:off x="5029200" y="0"/>
            <a:ext cx="3968000" cy="50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 rotWithShape="1">
          <a:blip r:embed="rId4">
            <a:alphaModFix/>
          </a:blip>
          <a:srcRect b="0" l="0" r="43700" t="0"/>
          <a:stretch/>
        </p:blipFill>
        <p:spPr>
          <a:xfrm>
            <a:off x="2609550" y="16192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 title="Screen Shot 2025-04-07 at 6.56.13 PM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9723" l="0" r="0" t="9715"/>
          <a:stretch/>
        </p:blipFill>
        <p:spPr>
          <a:xfrm>
            <a:off x="190500" y="162225"/>
            <a:ext cx="2285400" cy="22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 title="IMG_061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907" y="259912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 title="IMG_0310.jpg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12495" l="0" r="0" t="12502"/>
          <a:stretch/>
        </p:blipFill>
        <p:spPr>
          <a:xfrm>
            <a:off x="2609550" y="2599113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Hour at Kardinal Hall, 5:30pm</a:t>
            </a:r>
            <a:endParaRPr/>
          </a:p>
        </p:txBody>
      </p:sp>
      <p:sp>
        <p:nvSpPr>
          <p:cNvPr id="393" name="Google Shape;3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7" title="Screenshot 2025-04-19 at 4.51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9337"/>
            <a:ext cx="4210987" cy="29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 title="Screenshot 2025-04-19 at 4.51.3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126" y="1131075"/>
            <a:ext cx="3989574" cy="29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-837878" y="-514256"/>
            <a:ext cx="3396047" cy="3366810"/>
            <a:chOff x="-837878" y="-514256"/>
            <a:chExt cx="3396047" cy="3366810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-837878" y="-514256"/>
              <a:ext cx="3396047" cy="3366810"/>
              <a:chOff x="5923027" y="1926500"/>
              <a:chExt cx="2598551" cy="2576181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3" name="Google Shape;133;p17"/>
            <p:cNvSpPr/>
            <p:nvPr/>
          </p:nvSpPr>
          <p:spPr>
            <a:xfrm>
              <a:off x="684606" y="990802"/>
              <a:ext cx="356400" cy="35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7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Niharika Krishnan</a:t>
            </a:r>
            <a:endParaRPr/>
          </a:p>
        </p:txBody>
      </p:sp>
      <p:pic>
        <p:nvPicPr>
          <p:cNvPr id="135" name="Google Shape;135;p1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00" y="1256050"/>
            <a:ext cx="2855100" cy="2855100"/>
          </a:xfrm>
          <a:prstGeom prst="ellipse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638523" y="3484252"/>
            <a:ext cx="932700" cy="932700"/>
            <a:chOff x="638523" y="3484252"/>
            <a:chExt cx="932700" cy="932700"/>
          </a:xfrm>
        </p:grpSpPr>
        <p:sp>
          <p:nvSpPr>
            <p:cNvPr id="137" name="Google Shape;137;p17"/>
            <p:cNvSpPr/>
            <p:nvPr/>
          </p:nvSpPr>
          <p:spPr>
            <a:xfrm>
              <a:off x="638523" y="3484252"/>
              <a:ext cx="932700" cy="93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786346" y="3596768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786465" y="3950685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Marble background." id="140" name="Google Shape;140;p1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47" r="16654" t="0"/>
          <a:stretch/>
        </p:blipFill>
        <p:spPr>
          <a:xfrm>
            <a:off x="223775" y="3174025"/>
            <a:ext cx="645000" cy="645000"/>
          </a:xfrm>
          <a:prstGeom prst="ellipse">
            <a:avLst/>
          </a:prstGeom>
        </p:spPr>
      </p:pic>
      <p:sp>
        <p:nvSpPr>
          <p:cNvPr id="141" name="Google Shape;141;p17"/>
          <p:cNvSpPr/>
          <p:nvPr/>
        </p:nvSpPr>
        <p:spPr>
          <a:xfrm>
            <a:off x="2023382" y="576427"/>
            <a:ext cx="501000" cy="50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2558185" y="402661"/>
            <a:ext cx="1532996" cy="1532996"/>
            <a:chOff x="207002" y="3411140"/>
            <a:chExt cx="1509300" cy="1509300"/>
          </a:xfrm>
        </p:grpSpPr>
        <p:sp>
          <p:nvSpPr>
            <p:cNvPr id="143" name="Google Shape;143;p17"/>
            <p:cNvSpPr/>
            <p:nvPr/>
          </p:nvSpPr>
          <p:spPr>
            <a:xfrm rot="10800000">
              <a:off x="207002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44" name="Google Shape;144;p17"/>
            <p:cNvGrpSpPr/>
            <p:nvPr/>
          </p:nvGrpSpPr>
          <p:grpSpPr>
            <a:xfrm>
              <a:off x="446984" y="3657790"/>
              <a:ext cx="1042347" cy="1042090"/>
              <a:chOff x="5493517" y="2781872"/>
              <a:chExt cx="887935" cy="887716"/>
            </a:xfrm>
          </p:grpSpPr>
          <p:sp>
            <p:nvSpPr>
              <p:cNvPr id="145" name="Google Shape;145;p17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3691850" y="2571750"/>
            <a:ext cx="51405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M</a:t>
            </a:r>
            <a:r>
              <a:rPr lang="en"/>
              <a:t>achine Learning Engineer - Quant Finance &amp; AI</a:t>
            </a:r>
            <a:br>
              <a:rPr lang="en"/>
            </a:br>
            <a:r>
              <a:rPr lang="en"/>
              <a:t>PyLadies &amp; WiDS NYC Organizer</a:t>
            </a:r>
            <a:br>
              <a:rPr lang="en"/>
            </a:br>
            <a:r>
              <a:rPr lang="en"/>
              <a:t>Board game geek &amp; </a:t>
            </a:r>
            <a:r>
              <a:rPr lang="en"/>
              <a:t>adventure</a:t>
            </a:r>
            <a:r>
              <a:rPr lang="en"/>
              <a:t> lover!</a:t>
            </a:r>
            <a:endParaRPr/>
          </a:p>
        </p:txBody>
      </p:sp>
      <p:pic>
        <p:nvPicPr>
          <p:cNvPr id="150" name="Google Shape;150;p17" title="IMG_061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07" y="1256050"/>
            <a:ext cx="2855100" cy="285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149850" y="4740250"/>
            <a:ext cx="88443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 sz="1300"/>
              <a:t>All thoughts, views and code in this talk &amp; tutorial are my own and do not represent my employer 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8"/>
          <p:cNvGrpSpPr/>
          <p:nvPr/>
        </p:nvGrpSpPr>
        <p:grpSpPr>
          <a:xfrm>
            <a:off x="-837878" y="-514256"/>
            <a:ext cx="3396047" cy="3366810"/>
            <a:chOff x="-837878" y="-514256"/>
            <a:chExt cx="3396047" cy="3366810"/>
          </a:xfrm>
        </p:grpSpPr>
        <p:grpSp>
          <p:nvGrpSpPr>
            <p:cNvPr id="157" name="Google Shape;157;p18"/>
            <p:cNvGrpSpPr/>
            <p:nvPr/>
          </p:nvGrpSpPr>
          <p:grpSpPr>
            <a:xfrm>
              <a:off x="-837878" y="-514256"/>
              <a:ext cx="3396047" cy="3366810"/>
              <a:chOff x="5923027" y="1926500"/>
              <a:chExt cx="2598551" cy="2576181"/>
            </a:xfrm>
          </p:grpSpPr>
          <p:sp>
            <p:nvSpPr>
              <p:cNvPr id="158" name="Google Shape;158;p18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63" name="Google Shape;163;p18"/>
            <p:cNvSpPr/>
            <p:nvPr/>
          </p:nvSpPr>
          <p:spPr>
            <a:xfrm>
              <a:off x="684606" y="990802"/>
              <a:ext cx="356400" cy="35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8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Rojas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Backend Engineer for 10+ years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Rust NYC Organizer and WiDS </a:t>
            </a:r>
            <a:br>
              <a:rPr lang="en"/>
            </a:br>
            <a:r>
              <a:rPr lang="en"/>
              <a:t>Loves volcanoes, dragons, OpenTelemetry (OTCA Certification Coming Soon…)</a:t>
            </a:r>
            <a:endParaRPr/>
          </a:p>
        </p:txBody>
      </p:sp>
      <p:pic>
        <p:nvPicPr>
          <p:cNvPr id="166" name="Google Shape;166;p18" title="IMG_0310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684600" y="1256050"/>
            <a:ext cx="2855100" cy="2855100"/>
          </a:xfrm>
          <a:prstGeom prst="ellipse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7" name="Google Shape;167;p18"/>
          <p:cNvGrpSpPr/>
          <p:nvPr/>
        </p:nvGrpSpPr>
        <p:grpSpPr>
          <a:xfrm>
            <a:off x="638523" y="3484252"/>
            <a:ext cx="932700" cy="932700"/>
            <a:chOff x="638523" y="3484252"/>
            <a:chExt cx="932700" cy="932700"/>
          </a:xfrm>
        </p:grpSpPr>
        <p:sp>
          <p:nvSpPr>
            <p:cNvPr id="168" name="Google Shape;168;p18"/>
            <p:cNvSpPr/>
            <p:nvPr/>
          </p:nvSpPr>
          <p:spPr>
            <a:xfrm>
              <a:off x="638523" y="3484252"/>
              <a:ext cx="932700" cy="93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786346" y="3596768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10800000">
              <a:off x="786465" y="3950685"/>
              <a:ext cx="645000" cy="3537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Marble background." id="171" name="Google Shape;171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647" r="16654" t="0"/>
          <a:stretch/>
        </p:blipFill>
        <p:spPr>
          <a:xfrm>
            <a:off x="223775" y="3174025"/>
            <a:ext cx="645000" cy="645000"/>
          </a:xfrm>
          <a:prstGeom prst="ellipse">
            <a:avLst/>
          </a:prstGeom>
        </p:spPr>
      </p:pic>
      <p:sp>
        <p:nvSpPr>
          <p:cNvPr id="172" name="Google Shape;172;p18"/>
          <p:cNvSpPr/>
          <p:nvPr/>
        </p:nvSpPr>
        <p:spPr>
          <a:xfrm>
            <a:off x="2023382" y="576427"/>
            <a:ext cx="501000" cy="501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2558185" y="402661"/>
            <a:ext cx="1532996" cy="1532996"/>
            <a:chOff x="207002" y="3411140"/>
            <a:chExt cx="1509300" cy="1509300"/>
          </a:xfrm>
        </p:grpSpPr>
        <p:sp>
          <p:nvSpPr>
            <p:cNvPr id="174" name="Google Shape;174;p18"/>
            <p:cNvSpPr/>
            <p:nvPr/>
          </p:nvSpPr>
          <p:spPr>
            <a:xfrm rot="10800000">
              <a:off x="207002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75" name="Google Shape;175;p18"/>
            <p:cNvGrpSpPr/>
            <p:nvPr/>
          </p:nvGrpSpPr>
          <p:grpSpPr>
            <a:xfrm>
              <a:off x="446984" y="3657790"/>
              <a:ext cx="1042347" cy="1042090"/>
              <a:chOff x="5493517" y="2781872"/>
              <a:chExt cx="887935" cy="887716"/>
            </a:xfrm>
          </p:grpSpPr>
          <p:sp>
            <p:nvSpPr>
              <p:cNvPr id="176" name="Google Shape;176;p18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tutorial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overview of AI agents and its 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Hands-on workshop in building AI agent for data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Understanding of its deployment, evaluation and challenges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dive in!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LLM </a:t>
            </a:r>
            <a:r>
              <a:rPr lang="en"/>
              <a:t>to Agents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788" y="1152475"/>
            <a:ext cx="5840424" cy="35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LLM to Agents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11700" y="1264526"/>
            <a:ext cx="6321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Three years ago, we started from … 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75" y="2014374"/>
            <a:ext cx="4592650" cy="12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15562" l="6761" r="58149" t="53736"/>
          <a:stretch/>
        </p:blipFill>
        <p:spPr>
          <a:xfrm>
            <a:off x="3757613" y="3813771"/>
            <a:ext cx="1628776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b="22106" l="4471" r="6282" t="21542"/>
          <a:stretch/>
        </p:blipFill>
        <p:spPr>
          <a:xfrm>
            <a:off x="3799988" y="3233187"/>
            <a:ext cx="154403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to Agents! 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00" y="995375"/>
            <a:ext cx="6321599" cy="23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870800" y="3357650"/>
            <a:ext cx="5161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✅ Orchestration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✅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Memory - short term and long term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✅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Tools - APIs, Functions, Databases, etc.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